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71" r:id="rId2"/>
  </p:sldMasterIdLst>
  <p:notesMasterIdLst>
    <p:notesMasterId r:id="rId17"/>
  </p:notesMasterIdLst>
  <p:sldIdLst>
    <p:sldId id="272" r:id="rId3"/>
    <p:sldId id="273" r:id="rId4"/>
    <p:sldId id="258" r:id="rId5"/>
    <p:sldId id="278" r:id="rId6"/>
    <p:sldId id="275" r:id="rId7"/>
    <p:sldId id="276" r:id="rId8"/>
    <p:sldId id="277" r:id="rId9"/>
    <p:sldId id="280" r:id="rId10"/>
    <p:sldId id="281" r:id="rId11"/>
    <p:sldId id="282" r:id="rId12"/>
    <p:sldId id="264" r:id="rId13"/>
    <p:sldId id="266" r:id="rId14"/>
    <p:sldId id="283" r:id="rId15"/>
    <p:sldId id="28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9E1C936C-C022-486A-854E-FF2634154B20}" srcId="{AC5491D6-FC31-4FAD-A83C-9F02B0EE9ACE}" destId="{7EF84FDD-C749-4CEF-BE47-29BAC931A8C7}" srcOrd="1" destOrd="0" parTransId="{74792FB9-CC46-4DBD-ABFD-17694F47513C}" sibTransId="{700836F6-D1C4-4EB8-BBA8-FC9881043098}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FFECD267-D6C1-4E87-AC7F-16F600C31354}" type="presOf" srcId="{7EF84FDD-C749-4CEF-BE47-29BAC931A8C7}" destId="{49221B50-B010-4910-A37C-5B4443738082}" srcOrd="0" destOrd="1" presId="urn:microsoft.com/office/officeart/2005/8/layout/vList6"/>
    <dgm:cxn modelId="{1CD8731E-DF8F-4B38-99A5-9BB2B46FA418}" srcId="{AC5491D6-FC31-4FAD-A83C-9F02B0EE9ACE}" destId="{6B921E0A-ACB7-469E-8DFE-B56AD568F37D}" srcOrd="2" destOrd="0" parTransId="{82ACCC3C-957C-497E-8C73-6B3419AA575E}" sibTransId="{9D6BF270-3AF6-40FC-8CD8-655DB6A17778}"/>
    <dgm:cxn modelId="{E4A670C4-0875-4E8E-A9A5-AAE1B54C7F1B}" type="presOf" srcId="{6B921E0A-ACB7-469E-8DFE-B56AD568F37D}" destId="{49221B50-B010-4910-A37C-5B4443738082}" srcOrd="0" destOrd="2" presId="urn:microsoft.com/office/officeart/2005/8/layout/vList6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09980" y="4821"/>
          <a:ext cx="2247818" cy="4932303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100" kern="1200" dirty="0" smtClean="0"/>
            <a:t>60%</a:t>
          </a:r>
          <a:endParaRPr lang="ru-RU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100" kern="1200" dirty="0"/>
        </a:p>
      </dsp:txBody>
      <dsp:txXfrm>
        <a:off x="2009980" y="621359"/>
        <a:ext cx="1404886" cy="3699227"/>
      </dsp:txXfrm>
    </dsp:sp>
    <dsp:sp modelId="{C09DE736-C655-4EC2-B278-CF97F0259823}">
      <dsp:nvSpPr>
        <dsp:cNvPr id="0" name=""/>
        <dsp:cNvSpPr/>
      </dsp:nvSpPr>
      <dsp:spPr>
        <a:xfrm>
          <a:off x="0" y="20364"/>
          <a:ext cx="2007826" cy="4873806"/>
        </a:xfrm>
        <a:prstGeom prst="roundRect">
          <a:avLst/>
        </a:prstGeom>
        <a:solidFill>
          <a:srgbClr val="52CCC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8014" y="118378"/>
        <a:ext cx="1811798" cy="4677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7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5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DCEE-5DBE-4EAD-A4E2-5F3E7D89807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F96B-61B7-4C97-A5FF-8DCA2836AF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648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454D-22F8-4B4A-9386-6B59E8052AE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BFAE-2B9B-4E57-882E-AECD0C6DDA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8380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2B4F-0871-400A-B6B3-F85C244A94F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CED3-1199-4391-87C7-E29ABEDD4A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3706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F44D-C1FE-4226-8351-81DD467D4E7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DF23-D539-4FAE-802B-3FCA499609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049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7039-E7A5-48C4-AADC-D7CD2AB2EA3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42A0-1984-4A6A-9EF0-B1F46A2BD0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6204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5B1F6-49EA-405B-8913-1FD87F433D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65721-2CC7-49F7-8DF4-247C6FD658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529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3476-AB92-4970-9BBD-11EFB0726EE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D3FDF-ED9A-416A-9DB6-506A2D9736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6957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AB43-A6FD-48F0-9500-BCE1F7415F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5D26C-B245-47FF-8E42-BB426B4B46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167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44C9-2F2B-457C-AA4E-E549C3673C8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E6D19-0378-4304-9E3B-E357E9D14D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4348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EFFE3-E5E8-41E5-A87F-5890EA3D0D9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F575-2319-4906-89F8-E8A6F8F2CC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574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1F50A-D629-4549-8C0F-AA3A283DCD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EB01-30BA-45E9-9C6C-482D622B6C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4507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EB735A27-4F8C-4664-92B6-A8B05290AADA}" type="datetime1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481BF-9422-4564-AB3C-7222712729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4511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26.05.2022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3DF27C-5968-4187-80D2-A3C1C11015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54DB9-398A-4BF8-B0C3-2072F692C9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2" descr="D:\ПРОСВЕЩЕНИЕ\Картинки в пособиях\Логотипы_для_презентаций\Лого_Просвещение\Логтип из-ва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6200775"/>
            <a:ext cx="149542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25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496944" cy="1253697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дошкольное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322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комбинированного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Вахитовского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г.Казани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8727" y="1052736"/>
            <a:ext cx="8496944" cy="15121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Ознакомление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с основной образовательной программой дошкольного образовательного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учреждения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6886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Художественно-эстетическое развитие </a:t>
            </a:r>
            <a:r>
              <a:rPr lang="ru-RU" dirty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dirty="0" smtClean="0"/>
              <a:t>.).</a:t>
            </a:r>
          </a:p>
          <a:p>
            <a:pPr marL="109728" indent="0" algn="just">
              <a:buNone/>
            </a:pPr>
            <a:endParaRPr lang="ru-RU" dirty="0"/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Физическое развитие включает </a:t>
            </a:r>
            <a:r>
              <a:rPr lang="ru-RU" dirty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052736"/>
            <a:ext cx="3744466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932040" y="32129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1800225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979712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Познание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93203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33629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>
                <a:solidFill>
                  <a:srgbClr val="1F497D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668344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B81-CE5C-4198-9602-889336190C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1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237288"/>
            <a:ext cx="2051050" cy="620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8675C-E4C1-485B-9EAD-48251C019D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347518" y="272039"/>
            <a:ext cx="8569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600"/>
              </a:spcBef>
              <a:spcAft>
                <a:spcPts val="600"/>
              </a:spcAft>
            </a:pPr>
            <a:r>
              <a:rPr lang="ru-RU" altLang="ru-RU" sz="1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РАЗДЕЛЫ ОСНОВНОЙ ОБРАЗОВАТЕЛЬНОЙ ПРОГРАММЫ ДОШКОЛЬНОГО ОБРАЗОВАНИЯ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179388" y="1422400"/>
            <a:ext cx="23050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Целевой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1. Пояснительная записка: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цели и задачи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принципы и подходы к формированию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значимые для разработки программы характеристики, в том числе характеристики особенностей развития детей раннего и дошкольного возраста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2. Планируемые результаты освоения программы (конкретизируют требования ФГОС ДО к целевым ориентирам в обязательной части и части, формируемой участниками образовательного процесса              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2555875" y="1412875"/>
            <a:ext cx="42481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u="sng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Содержательный</a:t>
            </a: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 (общее содержание программы, обеспечивающее полноценное развитие детей)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 описание вариативных форм, способов, методов и средств реализации Программы с учетом возрастных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Должны быть представлены: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 особенности образовательной деятельности разных видов и культурных практик;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 способы и направления поддержки детской инициативы;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 особенности взаимодействия педагогического коллектива с семьями воспитанников;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г) иные характеристики содержания Программы, наиболее существенные с точки зрения авторов Программы</a:t>
            </a:r>
            <a:r>
              <a:rPr lang="ru-RU" altLang="ru-RU" sz="1300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6948488" y="1422400"/>
            <a:ext cx="2016125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Организационный 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описание материально-технического обеспечения Программы,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обеспеченность методическими материалами и средствами обучения и воспитания,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распорядок и /или режим дня, особенности традиционных событий, праздников, мероприятий,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особенности организации развивающей предметно-пространственной среды</a:t>
            </a:r>
            <a:r>
              <a:rPr lang="ru-RU" altLang="ru-RU" sz="130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1187450" y="620713"/>
            <a:ext cx="7467600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Краткая презентация программы (ориентирована на родителей и доступна для ознакомления):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возрастные и иные категории детей, в том числе детей с ОВЗ; используемые примерные программы; характеристика взаимодействия педколлектива с семьями детей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5705475"/>
            <a:ext cx="8785225" cy="1036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пециальные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571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549275"/>
            <a:ext cx="8208912" cy="53276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7030A0"/>
                </a:solidFill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800" dirty="0" smtClean="0"/>
              <a:t>МАДОУ </a:t>
            </a:r>
            <a:r>
              <a:rPr lang="ru-RU" sz="1800" dirty="0" smtClean="0"/>
              <a:t>№322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 </a:t>
            </a:r>
            <a:r>
              <a:rPr lang="ru-RU" sz="1800" dirty="0"/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/>
              <a:t>. 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/>
              <a:t>единый подход к процессу воспитания ребёнка;</a:t>
            </a:r>
          </a:p>
          <a:p>
            <a:r>
              <a:rPr lang="ru-RU" sz="1800" dirty="0"/>
              <a:t>открытость дошкольного учреждения для родителей;</a:t>
            </a:r>
          </a:p>
          <a:p>
            <a:r>
              <a:rPr lang="ru-RU" sz="1800" dirty="0"/>
              <a:t>взаимное доверие  во взаимоотношениях педагогов и родителей;</a:t>
            </a:r>
          </a:p>
          <a:p>
            <a:r>
              <a:rPr lang="ru-RU" sz="1800" dirty="0"/>
              <a:t>уважение и доброжелательность друг к другу;</a:t>
            </a:r>
          </a:p>
          <a:p>
            <a:r>
              <a:rPr lang="ru-RU" sz="1800" dirty="0"/>
              <a:t>дифференцированный подход к каждой семье;</a:t>
            </a:r>
          </a:p>
          <a:p>
            <a:r>
              <a:rPr lang="ru-RU" sz="1800" dirty="0"/>
              <a:t>равно ответственность родителей 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6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95536" y="548680"/>
            <a:ext cx="8208912" cy="5607645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b="1" dirty="0" smtClean="0"/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dirty="0"/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>
                <a:solidFill>
                  <a:srgbClr val="0070C0"/>
                </a:solidFill>
              </a:rPr>
              <a:t>В данной презентации мы познакомим Вас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dirty="0" smtClean="0"/>
              <a:t>С </a:t>
            </a:r>
            <a:r>
              <a:rPr lang="ru-RU" dirty="0"/>
              <a:t>понятием образовательная программа и для чего она необходима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Моделью образовательной программы.</a:t>
            </a:r>
          </a:p>
          <a:p>
            <a:r>
              <a:rPr lang="ru-RU" dirty="0" smtClean="0"/>
              <a:t>Основными направлениями развития детей и образовательными областями. </a:t>
            </a:r>
            <a:endParaRPr lang="ru-RU" dirty="0"/>
          </a:p>
          <a:p>
            <a:r>
              <a:rPr lang="ru-RU" dirty="0" smtClean="0"/>
              <a:t>Разделами основной образовательной программы дошкольного образования</a:t>
            </a:r>
          </a:p>
          <a:p>
            <a:r>
              <a:rPr lang="ru-RU" dirty="0" smtClean="0"/>
              <a:t>Формами </a:t>
            </a:r>
            <a:r>
              <a:rPr lang="ru-RU" dirty="0"/>
              <a:t>взаимодействия педагогического коллектива с </a:t>
            </a:r>
            <a:r>
              <a:rPr lang="ru-RU" dirty="0" smtClean="0"/>
              <a:t>семьями детей.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Уважаемые родители!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4"/>
          <p:cNvSpPr>
            <a:spLocks noGrp="1"/>
          </p:cNvSpPr>
          <p:nvPr>
            <p:ph idx="1"/>
          </p:nvPr>
        </p:nvSpPr>
        <p:spPr>
          <a:xfrm>
            <a:off x="395288" y="3370352"/>
            <a:ext cx="8137152" cy="3000286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Программа разрабатывается,  утверждается</a:t>
            </a:r>
            <a:r>
              <a:rPr lang="en-US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и реализуется в дошкольном образовательном учреждении: </a:t>
            </a: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в соответствии </a:t>
            </a:r>
            <a:r>
              <a:rPr lang="ru-RU" altLang="ru-RU" sz="2400" b="1" i="1" dirty="0" smtClean="0">
                <a:cs typeface="Times New Roman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sz="2400" b="1" dirty="0" smtClean="0">
              <a:cs typeface="Times New Roman" pitchFamily="18" charset="0"/>
            </a:endParaRP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с учетом соответствующей </a:t>
            </a:r>
            <a:r>
              <a:rPr lang="ru-RU" altLang="ru-RU" sz="2400" b="1" i="1" dirty="0" smtClean="0">
                <a:cs typeface="Times New Roman" pitchFamily="18" charset="0"/>
              </a:rPr>
              <a:t>примерной основной образовательной программы дошкольного образования</a:t>
            </a:r>
            <a:endParaRPr lang="ru-RU" altLang="ru-RU" sz="2400" b="1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3DAD8-4CF8-4C50-A49C-563D602BCF7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92696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Основная </a:t>
            </a:r>
            <a:r>
              <a:rPr lang="ru-RU" sz="2400" b="1" dirty="0" smtClean="0"/>
              <a:t>образовательная </a:t>
            </a:r>
            <a:r>
              <a:rPr lang="ru-RU" sz="2400" b="1" dirty="0"/>
              <a:t>программа</a:t>
            </a:r>
          </a:p>
          <a:p>
            <a:pPr algn="ctr"/>
            <a:r>
              <a:rPr lang="ru-RU" sz="2400" b="1" dirty="0"/>
              <a:t>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</a:t>
            </a:r>
            <a:br>
              <a:rPr lang="ru-RU" sz="2400" b="1" dirty="0"/>
            </a:br>
            <a:r>
              <a:rPr lang="ru-RU" sz="2400" b="1" dirty="0"/>
              <a:t>и медицинских услуг</a:t>
            </a:r>
          </a:p>
        </p:txBody>
      </p:sp>
    </p:spTree>
    <p:extLst>
      <p:ext uri="{BB962C8B-B14F-4D97-AF65-F5344CB8AC3E}">
        <p14:creationId xmlns:p14="http://schemas.microsoft.com/office/powerpoint/2010/main" val="201750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76978"/>
            <a:ext cx="81369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000"/>
                </a:solidFill>
                <a:latin typeface="Calibri"/>
              </a:rPr>
              <a:t>Образовательная программа </a:t>
            </a:r>
          </a:p>
          <a:p>
            <a:pPr algn="ctr"/>
            <a:r>
              <a:rPr lang="ru-RU" sz="2000" b="1" i="1" dirty="0">
                <a:solidFill>
                  <a:srgbClr val="7030A0"/>
                </a:solidFill>
                <a:latin typeface="Calibri"/>
              </a:rPr>
              <a:t>учитывает образовательные потребности, </a:t>
            </a:r>
            <a:r>
              <a:rPr lang="ru-RU" sz="2000" b="1" i="1" dirty="0" smtClean="0">
                <a:solidFill>
                  <a:srgbClr val="7030A0"/>
                </a:solidFill>
                <a:latin typeface="Calibri"/>
              </a:rPr>
              <a:t>интересы и мотивы воспитанников</a:t>
            </a:r>
            <a:r>
              <a:rPr lang="ru-RU" sz="2000" b="1" i="1" dirty="0">
                <a:solidFill>
                  <a:srgbClr val="7030A0"/>
                </a:solidFill>
                <a:latin typeface="Calibri"/>
              </a:rPr>
              <a:t>, их родителей (законных представителей)</a:t>
            </a:r>
          </a:p>
          <a:p>
            <a:pPr algn="ctr"/>
            <a:endParaRPr lang="ru-RU" b="1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Calibri"/>
              </a:rPr>
              <a:t>Образовательная  </a:t>
            </a:r>
            <a:r>
              <a:rPr lang="ru-RU" b="1" dirty="0">
                <a:solidFill>
                  <a:prstClr val="black"/>
                </a:solidFill>
                <a:latin typeface="Calibri"/>
              </a:rPr>
              <a:t>программа </a:t>
            </a:r>
            <a:r>
              <a:rPr lang="ru-RU" b="1" smtClean="0">
                <a:solidFill>
                  <a:prstClr val="black"/>
                </a:solidFill>
                <a:latin typeface="Calibri"/>
              </a:rPr>
              <a:t>МАДОУ </a:t>
            </a:r>
            <a:r>
              <a:rPr lang="ru-RU" b="1" smtClean="0">
                <a:solidFill>
                  <a:prstClr val="black"/>
                </a:solidFill>
                <a:latin typeface="Calibri"/>
              </a:rPr>
              <a:t>№ 322 </a:t>
            </a:r>
            <a:r>
              <a:rPr lang="ru-RU" b="1" dirty="0" smtClean="0">
                <a:solidFill>
                  <a:prstClr val="black"/>
                </a:solidFill>
                <a:latin typeface="Calibri"/>
              </a:rPr>
              <a:t>разработана в соответствии с : </a:t>
            </a:r>
          </a:p>
          <a:p>
            <a:pPr algn="just"/>
            <a:endParaRPr lang="ru-RU" b="1" dirty="0">
              <a:solidFill>
                <a:prstClr val="black"/>
              </a:solidFill>
              <a:latin typeface="Calibri"/>
            </a:endParaRP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29.12.2012 № 273-ФЗ «Об образовании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algn="just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образовательным стандартом дошкольного образования (утвержден Приказом Министерства образования  и   науки   РФ от 17.10.2013 г.  № 1155)</a:t>
            </a: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Уставом МАДОУ «Детский сад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№322»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07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Модель образовательной программы МАДОУ №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322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5"/>
            <a:ext cx="492922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r>
              <a:rPr lang="ru-RU" sz="1300" b="1" i="1" dirty="0" smtClean="0">
                <a:solidFill>
                  <a:srgbClr val="800000"/>
                </a:solidFill>
              </a:rPr>
              <a:t>Цель</a:t>
            </a:r>
            <a:r>
              <a:rPr lang="ru-RU" sz="13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3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2718519"/>
            <a:ext cx="2487790" cy="135732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6" y="4075841"/>
            <a:ext cx="2250516" cy="1285884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4075841"/>
            <a:ext cx="2000264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4" y="3286124"/>
            <a:ext cx="1928826" cy="128588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1" y="2754798"/>
            <a:ext cx="2375437" cy="135732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640960" cy="1224136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Н.Е. </a:t>
            </a:r>
            <a:r>
              <a:rPr lang="ru-RU" sz="2000" b="0" dirty="0" err="1">
                <a:solidFill>
                  <a:schemeClr val="tx1"/>
                </a:solidFill>
                <a:latin typeface="+mn-lt"/>
                <a:cs typeface="Times New Roman" pitchFamily="18" charset="0"/>
              </a:rPr>
              <a:t>Вераксы</a:t>
            </a:r>
            <a:r>
              <a:rPr lang="ru-RU" sz="2000" b="0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, Т.С. Комаровой, М.А.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Васильевой  состоит из двух частей:</a:t>
            </a:r>
            <a:br>
              <a:rPr lang="ru-RU" sz="2000" b="0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17412833"/>
              </p:ext>
            </p:extLst>
          </p:nvPr>
        </p:nvGraphicFramePr>
        <p:xfrm>
          <a:off x="179512" y="1556792"/>
          <a:ext cx="4257799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00192" y="1916831"/>
            <a:ext cx="1973900" cy="4381455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5143504" y="5143512"/>
            <a:ext cx="151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3004" y="1049931"/>
            <a:ext cx="2167428" cy="413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Программа логопедической работы по преодолению общего недоразвития речи детей» под редакцией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Т.Б.Филичевой</a:t>
            </a:r>
            <a:endParaRPr lang="ru-RU" sz="12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Региональная программа дошкольного образования  под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ред.Р.К.Шаеховой</a:t>
            </a:r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1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необходима образовательная программа?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ДОУ 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lvl="0" algn="just"/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образовательной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-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lvl="0" algn="just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сад.</a:t>
            </a:r>
          </a:p>
        </p:txBody>
      </p:sp>
    </p:spTree>
    <p:extLst>
      <p:ext uri="{BB962C8B-B14F-4D97-AF65-F5344CB8AC3E}">
        <p14:creationId xmlns:p14="http://schemas.microsoft.com/office/powerpoint/2010/main" val="254768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4525963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b="1" dirty="0">
                <a:solidFill>
                  <a:srgbClr val="7030A0"/>
                </a:solidFill>
              </a:rPr>
              <a:t>Социально-коммуникативное развитие </a:t>
            </a:r>
            <a:r>
              <a:rPr lang="ru-RU" dirty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Образовательные области: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0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692696"/>
            <a:ext cx="8445624" cy="58326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Познавательное развитие предполагает </a:t>
            </a:r>
            <a:r>
              <a:rPr lang="ru-RU" dirty="0"/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/>
            <a:endParaRPr lang="ru-RU" dirty="0"/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Речевое развитие включает </a:t>
            </a:r>
            <a:r>
              <a:rPr lang="ru-RU" dirty="0"/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22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323</TotalTime>
  <Words>1208</Words>
  <Application>Microsoft Office PowerPoint</Application>
  <PresentationFormat>Экран (4:3)</PresentationFormat>
  <Paragraphs>136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맑은 고딕</vt:lpstr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3_Тема Office</vt:lpstr>
      <vt:lpstr>Муниципальное автономное дошкольное образовательное учреждение «Детский сад №322 комбинированного вида»  Вахитовского района г.Казани </vt:lpstr>
      <vt:lpstr>Уважаемые родители!</vt:lpstr>
      <vt:lpstr>Презентация PowerPoint</vt:lpstr>
      <vt:lpstr>Презентация PowerPoint</vt:lpstr>
      <vt:lpstr>Презентация PowerPoint</vt:lpstr>
      <vt:lpstr>  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Н.Е. Вераксы, Т.С. Комаровой, М.А. Васильевой  состоит из двух частей:   </vt:lpstr>
      <vt:lpstr>Презентация PowerPoint</vt:lpstr>
      <vt:lpstr>Образовательные области: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Самат</cp:lastModifiedBy>
  <cp:revision>40</cp:revision>
  <dcterms:created xsi:type="dcterms:W3CDTF">2015-03-03T12:13:49Z</dcterms:created>
  <dcterms:modified xsi:type="dcterms:W3CDTF">2022-05-26T05:00:58Z</dcterms:modified>
</cp:coreProperties>
</file>